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3" r:id="rId4"/>
    <p:sldId id="260" r:id="rId5"/>
    <p:sldId id="265" r:id="rId6"/>
    <p:sldId id="259" r:id="rId7"/>
    <p:sldId id="262" r:id="rId8"/>
    <p:sldId id="267" r:id="rId9"/>
    <p:sldId id="268" r:id="rId10"/>
    <p:sldId id="272" r:id="rId11"/>
    <p:sldId id="273" r:id="rId12"/>
    <p:sldId id="274" r:id="rId13"/>
    <p:sldId id="275" r:id="rId14"/>
    <p:sldId id="258" r:id="rId15"/>
    <p:sldId id="276" r:id="rId16"/>
    <p:sldId id="270" r:id="rId17"/>
    <p:sldId id="271" r:id="rId18"/>
    <p:sldId id="277" r:id="rId19"/>
    <p:sldId id="278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9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9B74-A347-4056-9F42-DC318601AD0E}" type="datetimeFigureOut">
              <a:rPr lang="zh-CN" altLang="en-US" smtClean="0"/>
              <a:t>2023/6/22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A9BC4-613D-4E6D-B546-AF50408AE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3"/>
          <a:stretch>
            <a:fillRect/>
          </a:stretch>
        </p:blipFill>
        <p:spPr>
          <a:xfrm>
            <a:off x="6616902" y="4638606"/>
            <a:ext cx="5575098" cy="15057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785"/>
          <a:stretch>
            <a:fillRect/>
          </a:stretch>
        </p:blipFill>
        <p:spPr>
          <a:xfrm flipH="1">
            <a:off x="485880" y="1025572"/>
            <a:ext cx="4770724" cy="814432"/>
          </a:xfrm>
          <a:custGeom>
            <a:avLst/>
            <a:gdLst>
              <a:gd name="connsiteX0" fmla="*/ 5510348 w 5510348"/>
              <a:gd name="connsiteY0" fmla="*/ 0 h 940697"/>
              <a:gd name="connsiteX1" fmla="*/ 1054156 w 5510348"/>
              <a:gd name="connsiteY1" fmla="*/ 0 h 940697"/>
              <a:gd name="connsiteX2" fmla="*/ 1091028 w 5510348"/>
              <a:gd name="connsiteY2" fmla="*/ 234091 h 940697"/>
              <a:gd name="connsiteX3" fmla="*/ 748534 w 5510348"/>
              <a:gd name="connsiteY3" fmla="*/ 355853 h 940697"/>
              <a:gd name="connsiteX4" fmla="*/ 8849 w 5510348"/>
              <a:gd name="connsiteY4" fmla="*/ 377709 h 940697"/>
              <a:gd name="connsiteX5" fmla="*/ 0 w 5510348"/>
              <a:gd name="connsiteY5" fmla="*/ 365617 h 940697"/>
              <a:gd name="connsiteX6" fmla="*/ 0 w 5510348"/>
              <a:gd name="connsiteY6" fmla="*/ 940697 h 940697"/>
              <a:gd name="connsiteX7" fmla="*/ 5510348 w 5510348"/>
              <a:gd name="connsiteY7" fmla="*/ 940697 h 940697"/>
              <a:gd name="connsiteX8" fmla="*/ 5510348 w 5510348"/>
              <a:gd name="connsiteY8" fmla="*/ 0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348" h="940697">
                <a:moveTo>
                  <a:pt x="5510348" y="0"/>
                </a:moveTo>
                <a:lnTo>
                  <a:pt x="1054156" y="0"/>
                </a:lnTo>
                <a:lnTo>
                  <a:pt x="1091028" y="234091"/>
                </a:lnTo>
                <a:lnTo>
                  <a:pt x="748534" y="355853"/>
                </a:lnTo>
                <a:lnTo>
                  <a:pt x="8849" y="377709"/>
                </a:lnTo>
                <a:lnTo>
                  <a:pt x="0" y="365617"/>
                </a:lnTo>
                <a:lnTo>
                  <a:pt x="0" y="940697"/>
                </a:lnTo>
                <a:lnTo>
                  <a:pt x="5510348" y="940697"/>
                </a:lnTo>
                <a:lnTo>
                  <a:pt x="5510348" y="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2505274" y="3022538"/>
            <a:ext cx="7181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楚辞的上承与下启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墨迹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1119"/>
          <a:stretch>
            <a:fillRect/>
          </a:stretch>
        </p:blipFill>
        <p:spPr>
          <a:xfrm>
            <a:off x="-12700" y="-12700"/>
            <a:ext cx="2400300" cy="46344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39AEF0-4950-C93E-3308-207D9F56CE8D}"/>
              </a:ext>
            </a:extLst>
          </p:cNvPr>
          <p:cNvSpPr txBox="1"/>
          <p:nvPr/>
        </p:nvSpPr>
        <p:spPr>
          <a:xfrm>
            <a:off x="3044576" y="539083"/>
            <a:ext cx="61028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九章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抽思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少歌曰：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与美人抽思兮，并日夜而无正。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憍吾以其美好兮， 敖朕辞而不听。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倡曰：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有鸟自南兮， 来集汉北。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好姱佳丽兮， 牉独处此异域。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既惸独而不群兮， 又无良媒在其侧。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道卓远而日忘兮， 愿自申而不得。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望北山而流涕兮， 临流水而太息。</a:t>
            </a:r>
          </a:p>
        </p:txBody>
      </p:sp>
    </p:spTree>
    <p:extLst>
      <p:ext uri="{BB962C8B-B14F-4D97-AF65-F5344CB8AC3E}">
        <p14:creationId xmlns:p14="http://schemas.microsoft.com/office/powerpoint/2010/main" val="20916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 b="13414"/>
          <a:stretch>
            <a:fillRect/>
          </a:stretch>
        </p:blipFill>
        <p:spPr>
          <a:xfrm flipH="1">
            <a:off x="-481570" y="552644"/>
            <a:ext cx="3467657" cy="28763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6B17CC-F72C-215B-3A58-91EDE065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06" y="793299"/>
            <a:ext cx="6992718" cy="85351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BE8F203-961B-7B49-D792-5ECF6726BD10}"/>
              </a:ext>
            </a:extLst>
          </p:cNvPr>
          <p:cNvSpPr txBox="1"/>
          <p:nvPr/>
        </p:nvSpPr>
        <p:spPr>
          <a:xfrm>
            <a:off x="3431568" y="2619910"/>
            <a:ext cx="7119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“国风好色而不淫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小雅怨诽而不乱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若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离骚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可谓兼之矣”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刘向</a:t>
            </a:r>
          </a:p>
        </p:txBody>
      </p:sp>
    </p:spTree>
    <p:extLst>
      <p:ext uri="{BB962C8B-B14F-4D97-AF65-F5344CB8AC3E}">
        <p14:creationId xmlns:p14="http://schemas.microsoft.com/office/powerpoint/2010/main" val="30497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 b="13414"/>
          <a:stretch>
            <a:fillRect/>
          </a:stretch>
        </p:blipFill>
        <p:spPr>
          <a:xfrm flipH="1">
            <a:off x="-481570" y="552644"/>
            <a:ext cx="3467657" cy="28763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6B17CC-F72C-215B-3A58-91EDE065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06" y="793299"/>
            <a:ext cx="6992718" cy="85351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AA309A-5C6D-2285-BE6F-EA4652F8E2D6}"/>
              </a:ext>
            </a:extLst>
          </p:cNvPr>
          <p:cNvSpPr txBox="1"/>
          <p:nvPr/>
        </p:nvSpPr>
        <p:spPr>
          <a:xfrm>
            <a:off x="3329106" y="1618938"/>
            <a:ext cx="75820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文句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姜亮夫先生认为：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“仆夫悲余马怀兮”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悲回风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)“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用‘仆’字同‘马’字来代表作者的主观愿望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把情感寄托在仆和马身上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这是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的东西”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9DE9C0-6308-99BB-F029-9907A6896C83}"/>
              </a:ext>
            </a:extLst>
          </p:cNvPr>
          <p:cNvSpPr txBox="1"/>
          <p:nvPr/>
        </p:nvSpPr>
        <p:spPr>
          <a:xfrm>
            <a:off x="688369" y="4254639"/>
            <a:ext cx="112604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“乘骐骥以驰骋兮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来吾道夫先路” 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卫风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伯兮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伯也执殳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为王前驱”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b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“仆夫悲余马怀兮“ 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周南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卷耳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陟彼高冈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我马玄黄”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b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天问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玄鸟致贻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女何喜” 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商颂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玄鸟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天命玄鸟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降而生商”</a:t>
            </a:r>
          </a:p>
        </p:txBody>
      </p:sp>
    </p:spTree>
    <p:extLst>
      <p:ext uri="{BB962C8B-B14F-4D97-AF65-F5344CB8AC3E}">
        <p14:creationId xmlns:p14="http://schemas.microsoft.com/office/powerpoint/2010/main" val="14406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 b="13414"/>
          <a:stretch>
            <a:fillRect/>
          </a:stretch>
        </p:blipFill>
        <p:spPr>
          <a:xfrm flipH="1">
            <a:off x="-481570" y="552644"/>
            <a:ext cx="3467657" cy="28763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6B17CC-F72C-215B-3A58-91EDE065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06" y="793299"/>
            <a:ext cx="6992718" cy="85351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5FE8CC6-1082-98FA-4B70-65DCD44E7F33}"/>
              </a:ext>
            </a:extLst>
          </p:cNvPr>
          <p:cNvSpPr txBox="1"/>
          <p:nvPr/>
        </p:nvSpPr>
        <p:spPr>
          <a:xfrm>
            <a:off x="3329106" y="1654012"/>
            <a:ext cx="7304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比兴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离骚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之文，依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取兴，引类譬谕。故善鸟香草以配忠贞；恶禽臭物以比馋人妄；灵修美人以媲于君；宓妃佚女以譬贤臣；虬龙鸾凤以托君子；飘风云霓以为小人。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王逸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楚辞章句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90CFCA-CC5C-3B01-315D-94D81D97689B}"/>
              </a:ext>
            </a:extLst>
          </p:cNvPr>
          <p:cNvSpPr txBox="1"/>
          <p:nvPr/>
        </p:nvSpPr>
        <p:spPr>
          <a:xfrm>
            <a:off x="2149365" y="4092705"/>
            <a:ext cx="85154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的比喻一般是明喻，而屈赋的比喻更多的是使用暗喻或隐喻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对喻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。屈赋还运用了象征的手法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有时将比喻同象征结合起来用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这更是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所没有的。这是屈原学习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并超越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之处。</a:t>
            </a:r>
          </a:p>
        </p:txBody>
      </p:sp>
    </p:spTree>
    <p:extLst>
      <p:ext uri="{BB962C8B-B14F-4D97-AF65-F5344CB8AC3E}">
        <p14:creationId xmlns:p14="http://schemas.microsoft.com/office/powerpoint/2010/main" val="37790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07466" y="2112872"/>
            <a:ext cx="1292662" cy="128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3"/>
          <a:stretch>
            <a:fillRect/>
          </a:stretch>
        </p:blipFill>
        <p:spPr>
          <a:xfrm>
            <a:off x="6616902" y="4852919"/>
            <a:ext cx="5575098" cy="15057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785"/>
          <a:stretch>
            <a:fillRect/>
          </a:stretch>
        </p:blipFill>
        <p:spPr>
          <a:xfrm flipH="1">
            <a:off x="44183" y="5391480"/>
            <a:ext cx="4770724" cy="814432"/>
          </a:xfrm>
          <a:custGeom>
            <a:avLst/>
            <a:gdLst>
              <a:gd name="connsiteX0" fmla="*/ 5510348 w 5510348"/>
              <a:gd name="connsiteY0" fmla="*/ 0 h 940697"/>
              <a:gd name="connsiteX1" fmla="*/ 1054156 w 5510348"/>
              <a:gd name="connsiteY1" fmla="*/ 0 h 940697"/>
              <a:gd name="connsiteX2" fmla="*/ 1091028 w 5510348"/>
              <a:gd name="connsiteY2" fmla="*/ 234091 h 940697"/>
              <a:gd name="connsiteX3" fmla="*/ 748534 w 5510348"/>
              <a:gd name="connsiteY3" fmla="*/ 355853 h 940697"/>
              <a:gd name="connsiteX4" fmla="*/ 8849 w 5510348"/>
              <a:gd name="connsiteY4" fmla="*/ 377709 h 940697"/>
              <a:gd name="connsiteX5" fmla="*/ 0 w 5510348"/>
              <a:gd name="connsiteY5" fmla="*/ 365617 h 940697"/>
              <a:gd name="connsiteX6" fmla="*/ 0 w 5510348"/>
              <a:gd name="connsiteY6" fmla="*/ 940697 h 940697"/>
              <a:gd name="connsiteX7" fmla="*/ 5510348 w 5510348"/>
              <a:gd name="connsiteY7" fmla="*/ 940697 h 940697"/>
              <a:gd name="connsiteX8" fmla="*/ 5510348 w 5510348"/>
              <a:gd name="connsiteY8" fmla="*/ 0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348" h="940697">
                <a:moveTo>
                  <a:pt x="5510348" y="0"/>
                </a:moveTo>
                <a:lnTo>
                  <a:pt x="1054156" y="0"/>
                </a:lnTo>
                <a:lnTo>
                  <a:pt x="1091028" y="234091"/>
                </a:lnTo>
                <a:lnTo>
                  <a:pt x="748534" y="355853"/>
                </a:lnTo>
                <a:lnTo>
                  <a:pt x="8849" y="377709"/>
                </a:lnTo>
                <a:lnTo>
                  <a:pt x="0" y="365617"/>
                </a:lnTo>
                <a:lnTo>
                  <a:pt x="0" y="940697"/>
                </a:lnTo>
                <a:lnTo>
                  <a:pt x="5510348" y="940697"/>
                </a:lnTo>
                <a:lnTo>
                  <a:pt x="5510348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9"/>
          <p:cNvSpPr txBox="1">
            <a:spLocks noChangeArrowheads="1"/>
          </p:cNvSpPr>
          <p:nvPr/>
        </p:nvSpPr>
        <p:spPr bwMode="auto">
          <a:xfrm>
            <a:off x="1860271" y="2786113"/>
            <a:ext cx="5368866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3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一、在文法句法接受上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71003" y="3924886"/>
            <a:ext cx="10086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49"/>
          <p:cNvSpPr txBox="1">
            <a:spLocks noChangeArrowheads="1"/>
          </p:cNvSpPr>
          <p:nvPr/>
        </p:nvSpPr>
        <p:spPr bwMode="auto">
          <a:xfrm>
            <a:off x="5875282" y="4270173"/>
            <a:ext cx="5216509" cy="11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3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二、在题材及抒怀上</a:t>
            </a:r>
          </a:p>
          <a:p>
            <a:pPr lvl="0" algn="r">
              <a:lnSpc>
                <a:spcPct val="150000"/>
              </a:lnSpc>
              <a:defRPr/>
            </a:pP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墨迹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1119"/>
          <a:stretch>
            <a:fillRect/>
          </a:stretch>
        </p:blipFill>
        <p:spPr>
          <a:xfrm>
            <a:off x="-12700" y="-12700"/>
            <a:ext cx="2400300" cy="46344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351C3E7-78C0-06DE-B3FB-05201B7645F8}"/>
              </a:ext>
            </a:extLst>
          </p:cNvPr>
          <p:cNvSpPr txBox="1"/>
          <p:nvPr/>
        </p:nvSpPr>
        <p:spPr>
          <a:xfrm>
            <a:off x="4572000" y="708917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骚体赋对楚辞的接受</a:t>
            </a:r>
          </a:p>
        </p:txBody>
      </p:sp>
    </p:spTree>
    <p:extLst>
      <p:ext uri="{BB962C8B-B14F-4D97-AF65-F5344CB8AC3E}">
        <p14:creationId xmlns:p14="http://schemas.microsoft.com/office/powerpoint/2010/main" val="10291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0" y="505773"/>
            <a:ext cx="1668713" cy="2198013"/>
          </a:xfrm>
          <a:prstGeom prst="rect">
            <a:avLst/>
          </a:prstGeom>
        </p:spPr>
      </p:pic>
      <p:sp>
        <p:nvSpPr>
          <p:cNvPr id="11" name="文本框 49">
            <a:extLst>
              <a:ext uri="{FF2B5EF4-FFF2-40B4-BE49-F238E27FC236}">
                <a16:creationId xmlns:a16="http://schemas.microsoft.com/office/drawing/2014/main" id="{1EE23105-FD08-5475-692B-4C16FFCE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40" y="505773"/>
            <a:ext cx="5368866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3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一、在文法句法接受上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CBBA36-BF01-0A19-528F-6AC606EC23F5}"/>
              </a:ext>
            </a:extLst>
          </p:cNvPr>
          <p:cNvSpPr txBox="1"/>
          <p:nvPr/>
        </p:nvSpPr>
        <p:spPr>
          <a:xfrm>
            <a:off x="3016469" y="1549624"/>
            <a:ext cx="6957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之前我在随笔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七月流火（三）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中提及在翻阅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全汉文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时看到的的“近似楚辞的一类赋”，今番考证，发现确有此类，称为“骚体赋”。相较广为人知的散体赋，“大赋”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 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骚体赋相确实生僻的多，但其正是楚辞的主要继承与发展。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骚体赋对楚辞的一大继承体现在句式上，尤其是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离骚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的上七下六句式，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我对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楚辞章句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中收录的几篇骚体赋进行了简单的正则匹配：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2337392">
            <a:off x="872939" y="3507760"/>
            <a:ext cx="2978675" cy="2464810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4" t="34373" r="22459" b="37436"/>
          <a:stretch>
            <a:fillRect/>
          </a:stretch>
        </p:blipFill>
        <p:spPr>
          <a:xfrm rot="19661233">
            <a:off x="1090933" y="3913473"/>
            <a:ext cx="2318517" cy="2130370"/>
          </a:xfrm>
          <a:prstGeom prst="rect">
            <a:avLst/>
          </a:prstGeom>
        </p:spPr>
      </p:pic>
      <p:pic>
        <p:nvPicPr>
          <p:cNvPr id="5" name="图片 4" descr="表格">
            <a:extLst>
              <a:ext uri="{FF2B5EF4-FFF2-40B4-BE49-F238E27FC236}">
                <a16:creationId xmlns:a16="http://schemas.microsoft.com/office/drawing/2014/main" id="{1B5EED26-88C5-78E7-E154-C3E9D35C0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5" y="359437"/>
            <a:ext cx="10381891" cy="32456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15D74B-FCDD-D1E2-FA10-DE7D42C669B7}"/>
              </a:ext>
            </a:extLst>
          </p:cNvPr>
          <p:cNvSpPr txBox="1"/>
          <p:nvPr/>
        </p:nvSpPr>
        <p:spPr>
          <a:xfrm>
            <a:off x="6432331" y="4529959"/>
            <a:ext cx="2738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杂言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齐言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0" y="505773"/>
            <a:ext cx="1668713" cy="21980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6E31AE9-47D3-3E18-5115-C365DFB5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75" y="505773"/>
            <a:ext cx="5401524" cy="120101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E334CD4-B576-2DC0-D70B-2266BF3E56A7}"/>
              </a:ext>
            </a:extLst>
          </p:cNvPr>
          <p:cNvSpPr txBox="1"/>
          <p:nvPr/>
        </p:nvSpPr>
        <p:spPr>
          <a:xfrm>
            <a:off x="1954926" y="4478199"/>
            <a:ext cx="84717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西汉扬雄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太玄赋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》“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观大易之捐益兮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览老氏之倚伏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省忧喜之共门兮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察吉凶之同域”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89D742-B604-0FCD-64E9-6F09EA90D383}"/>
              </a:ext>
            </a:extLst>
          </p:cNvPr>
          <p:cNvSpPr txBox="1"/>
          <p:nvPr/>
        </p:nvSpPr>
        <p:spPr>
          <a:xfrm>
            <a:off x="3247298" y="1576552"/>
            <a:ext cx="76098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董仲舒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士不遇赋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》“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昭同人而大有兮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明谦光而务展。遵幽昧于默足兮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岂舒采而蕲显。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3ABFF9-3338-2C3A-BD82-1C531E789D97}"/>
              </a:ext>
            </a:extLst>
          </p:cNvPr>
          <p:cNvSpPr txBox="1"/>
          <p:nvPr/>
        </p:nvSpPr>
        <p:spPr>
          <a:xfrm>
            <a:off x="3247297" y="3273596"/>
            <a:ext cx="7609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西汉贾谊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吊屈原文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主张“自引而远去”“远浊世而自藏”</a:t>
            </a:r>
          </a:p>
        </p:txBody>
      </p:sp>
    </p:spTree>
    <p:extLst>
      <p:ext uri="{BB962C8B-B14F-4D97-AF65-F5344CB8AC3E}">
        <p14:creationId xmlns:p14="http://schemas.microsoft.com/office/powerpoint/2010/main" val="151969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0" y="505773"/>
            <a:ext cx="1668713" cy="21980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6E31AE9-47D3-3E18-5115-C365DFB5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75" y="505773"/>
            <a:ext cx="5401524" cy="120101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A45BF26-6842-8FA0-8EA0-4F18DBB1629D}"/>
              </a:ext>
            </a:extLst>
          </p:cNvPr>
          <p:cNvSpPr txBox="1"/>
          <p:nvPr/>
        </p:nvSpPr>
        <p:spPr>
          <a:xfrm>
            <a:off x="5307724" y="17067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儒道两家思想互黜互补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DC3ECF-3293-55CD-B61A-174C0D767DD2}"/>
              </a:ext>
            </a:extLst>
          </p:cNvPr>
          <p:cNvSpPr txBox="1"/>
          <p:nvPr/>
        </p:nvSpPr>
        <p:spPr>
          <a:xfrm>
            <a:off x="2680139" y="3146774"/>
            <a:ext cx="70524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文人对儒道思想的选择在屈原身上就已经昭示出“宁赴常流而葬乎江鱼腹中耳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又安能以皓皓之白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而世俗之温蠼乎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屈原选择了知其不可为而为之的儒家思想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但这并非汉代文人所选。</a:t>
            </a:r>
          </a:p>
        </p:txBody>
      </p:sp>
    </p:spTree>
    <p:extLst>
      <p:ext uri="{BB962C8B-B14F-4D97-AF65-F5344CB8AC3E}">
        <p14:creationId xmlns:p14="http://schemas.microsoft.com/office/powerpoint/2010/main" val="337315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5"/>
          <p:cNvSpPr txBox="1">
            <a:spLocks noChangeArrowheads="1"/>
          </p:cNvSpPr>
          <p:nvPr/>
        </p:nvSpPr>
        <p:spPr bwMode="auto">
          <a:xfrm>
            <a:off x="1690648" y="1393838"/>
            <a:ext cx="5254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从傅斯年的观点说起</a:t>
            </a:r>
            <a:endParaRPr lang="zh-CN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45"/>
          <p:cNvSpPr txBox="1">
            <a:spLocks noChangeArrowheads="1"/>
          </p:cNvSpPr>
          <p:nvPr/>
        </p:nvSpPr>
        <p:spPr bwMode="auto">
          <a:xfrm>
            <a:off x="1669733" y="2820071"/>
            <a:ext cx="5410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楚辞与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诗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的承继</a:t>
            </a:r>
            <a:endParaRPr lang="zh-CN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1669733" y="4246304"/>
            <a:ext cx="5410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骚体赋对楚辞的接受</a:t>
            </a:r>
            <a:endParaRPr lang="zh-CN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51086" y="2147409"/>
            <a:ext cx="10299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B29D8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785"/>
          <a:stretch>
            <a:fillRect/>
          </a:stretch>
        </p:blipFill>
        <p:spPr>
          <a:xfrm flipH="1">
            <a:off x="7080429" y="4486813"/>
            <a:ext cx="4770724" cy="814432"/>
          </a:xfrm>
          <a:custGeom>
            <a:avLst/>
            <a:gdLst>
              <a:gd name="connsiteX0" fmla="*/ 5510348 w 5510348"/>
              <a:gd name="connsiteY0" fmla="*/ 0 h 940697"/>
              <a:gd name="connsiteX1" fmla="*/ 1054156 w 5510348"/>
              <a:gd name="connsiteY1" fmla="*/ 0 h 940697"/>
              <a:gd name="connsiteX2" fmla="*/ 1091028 w 5510348"/>
              <a:gd name="connsiteY2" fmla="*/ 234091 h 940697"/>
              <a:gd name="connsiteX3" fmla="*/ 748534 w 5510348"/>
              <a:gd name="connsiteY3" fmla="*/ 355853 h 940697"/>
              <a:gd name="connsiteX4" fmla="*/ 8849 w 5510348"/>
              <a:gd name="connsiteY4" fmla="*/ 377709 h 940697"/>
              <a:gd name="connsiteX5" fmla="*/ 0 w 5510348"/>
              <a:gd name="connsiteY5" fmla="*/ 365617 h 940697"/>
              <a:gd name="connsiteX6" fmla="*/ 0 w 5510348"/>
              <a:gd name="connsiteY6" fmla="*/ 940697 h 940697"/>
              <a:gd name="connsiteX7" fmla="*/ 5510348 w 5510348"/>
              <a:gd name="connsiteY7" fmla="*/ 940697 h 940697"/>
              <a:gd name="connsiteX8" fmla="*/ 5510348 w 5510348"/>
              <a:gd name="connsiteY8" fmla="*/ 0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348" h="940697">
                <a:moveTo>
                  <a:pt x="5510348" y="0"/>
                </a:moveTo>
                <a:lnTo>
                  <a:pt x="1054156" y="0"/>
                </a:lnTo>
                <a:lnTo>
                  <a:pt x="1091028" y="234091"/>
                </a:lnTo>
                <a:lnTo>
                  <a:pt x="748534" y="355853"/>
                </a:lnTo>
                <a:lnTo>
                  <a:pt x="8849" y="377709"/>
                </a:lnTo>
                <a:lnTo>
                  <a:pt x="0" y="365617"/>
                </a:lnTo>
                <a:lnTo>
                  <a:pt x="0" y="940697"/>
                </a:lnTo>
                <a:lnTo>
                  <a:pt x="5510348" y="940697"/>
                </a:lnTo>
                <a:lnTo>
                  <a:pt x="5510348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3"/>
          <a:stretch>
            <a:fillRect/>
          </a:stretch>
        </p:blipFill>
        <p:spPr>
          <a:xfrm>
            <a:off x="6616902" y="4638606"/>
            <a:ext cx="5575098" cy="15057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785"/>
          <a:stretch>
            <a:fillRect/>
          </a:stretch>
        </p:blipFill>
        <p:spPr>
          <a:xfrm flipH="1">
            <a:off x="485880" y="1025572"/>
            <a:ext cx="4770724" cy="814432"/>
          </a:xfrm>
          <a:custGeom>
            <a:avLst/>
            <a:gdLst>
              <a:gd name="connsiteX0" fmla="*/ 5510348 w 5510348"/>
              <a:gd name="connsiteY0" fmla="*/ 0 h 940697"/>
              <a:gd name="connsiteX1" fmla="*/ 1054156 w 5510348"/>
              <a:gd name="connsiteY1" fmla="*/ 0 h 940697"/>
              <a:gd name="connsiteX2" fmla="*/ 1091028 w 5510348"/>
              <a:gd name="connsiteY2" fmla="*/ 234091 h 940697"/>
              <a:gd name="connsiteX3" fmla="*/ 748534 w 5510348"/>
              <a:gd name="connsiteY3" fmla="*/ 355853 h 940697"/>
              <a:gd name="connsiteX4" fmla="*/ 8849 w 5510348"/>
              <a:gd name="connsiteY4" fmla="*/ 377709 h 940697"/>
              <a:gd name="connsiteX5" fmla="*/ 0 w 5510348"/>
              <a:gd name="connsiteY5" fmla="*/ 365617 h 940697"/>
              <a:gd name="connsiteX6" fmla="*/ 0 w 5510348"/>
              <a:gd name="connsiteY6" fmla="*/ 940697 h 940697"/>
              <a:gd name="connsiteX7" fmla="*/ 5510348 w 5510348"/>
              <a:gd name="connsiteY7" fmla="*/ 940697 h 940697"/>
              <a:gd name="connsiteX8" fmla="*/ 5510348 w 5510348"/>
              <a:gd name="connsiteY8" fmla="*/ 0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348" h="940697">
                <a:moveTo>
                  <a:pt x="5510348" y="0"/>
                </a:moveTo>
                <a:lnTo>
                  <a:pt x="1054156" y="0"/>
                </a:lnTo>
                <a:lnTo>
                  <a:pt x="1091028" y="234091"/>
                </a:lnTo>
                <a:lnTo>
                  <a:pt x="748534" y="355853"/>
                </a:lnTo>
                <a:lnTo>
                  <a:pt x="8849" y="377709"/>
                </a:lnTo>
                <a:lnTo>
                  <a:pt x="0" y="365617"/>
                </a:lnTo>
                <a:lnTo>
                  <a:pt x="0" y="940697"/>
                </a:lnTo>
                <a:lnTo>
                  <a:pt x="5510348" y="940697"/>
                </a:lnTo>
                <a:lnTo>
                  <a:pt x="5510348" y="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2505274" y="3044763"/>
            <a:ext cx="718145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29D89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感  谢  大  家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07466" y="2112872"/>
            <a:ext cx="1292662" cy="128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3"/>
          <a:stretch>
            <a:fillRect/>
          </a:stretch>
        </p:blipFill>
        <p:spPr>
          <a:xfrm>
            <a:off x="6616902" y="4852919"/>
            <a:ext cx="5575098" cy="15057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785"/>
          <a:stretch>
            <a:fillRect/>
          </a:stretch>
        </p:blipFill>
        <p:spPr>
          <a:xfrm flipH="1">
            <a:off x="44183" y="5391480"/>
            <a:ext cx="4770724" cy="814432"/>
          </a:xfrm>
          <a:custGeom>
            <a:avLst/>
            <a:gdLst>
              <a:gd name="connsiteX0" fmla="*/ 5510348 w 5510348"/>
              <a:gd name="connsiteY0" fmla="*/ 0 h 940697"/>
              <a:gd name="connsiteX1" fmla="*/ 1054156 w 5510348"/>
              <a:gd name="connsiteY1" fmla="*/ 0 h 940697"/>
              <a:gd name="connsiteX2" fmla="*/ 1091028 w 5510348"/>
              <a:gd name="connsiteY2" fmla="*/ 234091 h 940697"/>
              <a:gd name="connsiteX3" fmla="*/ 748534 w 5510348"/>
              <a:gd name="connsiteY3" fmla="*/ 355853 h 940697"/>
              <a:gd name="connsiteX4" fmla="*/ 8849 w 5510348"/>
              <a:gd name="connsiteY4" fmla="*/ 377709 h 940697"/>
              <a:gd name="connsiteX5" fmla="*/ 0 w 5510348"/>
              <a:gd name="connsiteY5" fmla="*/ 365617 h 940697"/>
              <a:gd name="connsiteX6" fmla="*/ 0 w 5510348"/>
              <a:gd name="connsiteY6" fmla="*/ 940697 h 940697"/>
              <a:gd name="connsiteX7" fmla="*/ 5510348 w 5510348"/>
              <a:gd name="connsiteY7" fmla="*/ 940697 h 940697"/>
              <a:gd name="connsiteX8" fmla="*/ 5510348 w 5510348"/>
              <a:gd name="connsiteY8" fmla="*/ 0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348" h="940697">
                <a:moveTo>
                  <a:pt x="5510348" y="0"/>
                </a:moveTo>
                <a:lnTo>
                  <a:pt x="1054156" y="0"/>
                </a:lnTo>
                <a:lnTo>
                  <a:pt x="1091028" y="234091"/>
                </a:lnTo>
                <a:lnTo>
                  <a:pt x="748534" y="355853"/>
                </a:lnTo>
                <a:lnTo>
                  <a:pt x="8849" y="377709"/>
                </a:lnTo>
                <a:lnTo>
                  <a:pt x="0" y="365617"/>
                </a:lnTo>
                <a:lnTo>
                  <a:pt x="0" y="940697"/>
                </a:lnTo>
                <a:lnTo>
                  <a:pt x="5510348" y="940697"/>
                </a:lnTo>
                <a:lnTo>
                  <a:pt x="5510348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 b="13414"/>
          <a:stretch>
            <a:fillRect/>
          </a:stretch>
        </p:blipFill>
        <p:spPr>
          <a:xfrm>
            <a:off x="8946082" y="1875621"/>
            <a:ext cx="3745424" cy="31067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36C78D-7533-770A-626D-4738CF1E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25" y="500956"/>
            <a:ext cx="3988353" cy="59825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048F7A-A220-CB26-DA9D-4B034CE3963A}"/>
              </a:ext>
            </a:extLst>
          </p:cNvPr>
          <p:cNvSpPr txBox="1"/>
          <p:nvPr/>
        </p:nvSpPr>
        <p:spPr>
          <a:xfrm>
            <a:off x="5959011" y="1234926"/>
            <a:ext cx="3318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书楚语，作楚声，纪楚地，名楚物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2E77AC-6BE2-856E-3CCA-D48969C685A5}"/>
              </a:ext>
            </a:extLst>
          </p:cNvPr>
          <p:cNvSpPr txBox="1"/>
          <p:nvPr/>
        </p:nvSpPr>
        <p:spPr>
          <a:xfrm>
            <a:off x="5200658" y="3154166"/>
            <a:ext cx="3745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作为极具地域性特色的文体，楚辞是否为“独脉”？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61006" y="2739347"/>
            <a:ext cx="820102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9" y="1417834"/>
            <a:ext cx="2564707" cy="33782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B43E65B-29A1-736A-C56F-D7F1A3F76554}"/>
              </a:ext>
            </a:extLst>
          </p:cNvPr>
          <p:cNvSpPr txBox="1"/>
          <p:nvPr/>
        </p:nvSpPr>
        <p:spPr>
          <a:xfrm>
            <a:off x="616449" y="373144"/>
            <a:ext cx="781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傅斯年的观点：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06808C-EA53-18E9-E3AD-F5C8374EA38E}"/>
              </a:ext>
            </a:extLst>
          </p:cNvPr>
          <p:cNvSpPr txBox="1"/>
          <p:nvPr/>
        </p:nvSpPr>
        <p:spPr>
          <a:xfrm>
            <a:off x="3397696" y="1146115"/>
            <a:ext cx="7327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“仿佛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之体，同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之文，俱断于春秋之世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然以风为名之辞后来却变成一种新文体，即齐之讽辞”</a:t>
            </a: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A975B4-759E-A3DB-AF1A-EC28A3BBA5F2}"/>
              </a:ext>
            </a:extLst>
          </p:cNvPr>
          <p:cNvSpPr txBox="1"/>
          <p:nvPr/>
        </p:nvSpPr>
        <p:spPr>
          <a:xfrm>
            <a:off x="3397696" y="3483466"/>
            <a:ext cx="7464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“我们若拿赋体和楚辞校，全然不是一类；和宋玉赋校，词多同者，而体绝不同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固全是战国风气，其词由宋玉赋之一线，定体由齐讽词之一线，与屈赋毫不相干者也”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9775" y="332784"/>
            <a:ext cx="9632449" cy="1728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也许并非如此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0E2B1A5-1F6B-2108-3878-1D94D32DF17F}"/>
              </a:ext>
            </a:extLst>
          </p:cNvPr>
          <p:cNvSpPr txBox="1"/>
          <p:nvPr/>
        </p:nvSpPr>
        <p:spPr>
          <a:xfrm>
            <a:off x="1520575" y="2547991"/>
            <a:ext cx="9226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傅斯年先生在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诗经讲义稿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中论称，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下启齐之讽谏，齐讽再下启汉赋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楚辞作为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和汉赋之间的过渡并不明显，实际上，我认为此话只言及一条脉络，从另一角度上看，楚辞亦可作为两者的过渡。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07466" y="2112872"/>
            <a:ext cx="1292662" cy="128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3"/>
          <a:stretch>
            <a:fillRect/>
          </a:stretch>
        </p:blipFill>
        <p:spPr>
          <a:xfrm>
            <a:off x="6616902" y="4852919"/>
            <a:ext cx="5575098" cy="15057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785"/>
          <a:stretch>
            <a:fillRect/>
          </a:stretch>
        </p:blipFill>
        <p:spPr>
          <a:xfrm flipH="1">
            <a:off x="44183" y="5391480"/>
            <a:ext cx="4770724" cy="814432"/>
          </a:xfrm>
          <a:custGeom>
            <a:avLst/>
            <a:gdLst>
              <a:gd name="connsiteX0" fmla="*/ 5510348 w 5510348"/>
              <a:gd name="connsiteY0" fmla="*/ 0 h 940697"/>
              <a:gd name="connsiteX1" fmla="*/ 1054156 w 5510348"/>
              <a:gd name="connsiteY1" fmla="*/ 0 h 940697"/>
              <a:gd name="connsiteX2" fmla="*/ 1091028 w 5510348"/>
              <a:gd name="connsiteY2" fmla="*/ 234091 h 940697"/>
              <a:gd name="connsiteX3" fmla="*/ 748534 w 5510348"/>
              <a:gd name="connsiteY3" fmla="*/ 355853 h 940697"/>
              <a:gd name="connsiteX4" fmla="*/ 8849 w 5510348"/>
              <a:gd name="connsiteY4" fmla="*/ 377709 h 940697"/>
              <a:gd name="connsiteX5" fmla="*/ 0 w 5510348"/>
              <a:gd name="connsiteY5" fmla="*/ 365617 h 940697"/>
              <a:gd name="connsiteX6" fmla="*/ 0 w 5510348"/>
              <a:gd name="connsiteY6" fmla="*/ 940697 h 940697"/>
              <a:gd name="connsiteX7" fmla="*/ 5510348 w 5510348"/>
              <a:gd name="connsiteY7" fmla="*/ 940697 h 940697"/>
              <a:gd name="connsiteX8" fmla="*/ 5510348 w 5510348"/>
              <a:gd name="connsiteY8" fmla="*/ 0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348" h="940697">
                <a:moveTo>
                  <a:pt x="5510348" y="0"/>
                </a:moveTo>
                <a:lnTo>
                  <a:pt x="1054156" y="0"/>
                </a:lnTo>
                <a:lnTo>
                  <a:pt x="1091028" y="234091"/>
                </a:lnTo>
                <a:lnTo>
                  <a:pt x="748534" y="355853"/>
                </a:lnTo>
                <a:lnTo>
                  <a:pt x="8849" y="377709"/>
                </a:lnTo>
                <a:lnTo>
                  <a:pt x="0" y="365617"/>
                </a:lnTo>
                <a:lnTo>
                  <a:pt x="0" y="940697"/>
                </a:lnTo>
                <a:lnTo>
                  <a:pt x="5510348" y="940697"/>
                </a:lnTo>
                <a:lnTo>
                  <a:pt x="5510348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9"/>
          <p:cNvSpPr txBox="1">
            <a:spLocks noChangeArrowheads="1"/>
          </p:cNvSpPr>
          <p:nvPr/>
        </p:nvSpPr>
        <p:spPr bwMode="auto">
          <a:xfrm>
            <a:off x="1860271" y="2786113"/>
            <a:ext cx="536886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3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一、楚辞亦受齐讽影响</a:t>
            </a:r>
            <a:endParaRPr lang="en-US" altLang="zh-CN" sz="3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71003" y="3924886"/>
            <a:ext cx="10086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49"/>
          <p:cNvSpPr txBox="1">
            <a:spLocks noChangeArrowheads="1"/>
          </p:cNvSpPr>
          <p:nvPr/>
        </p:nvSpPr>
        <p:spPr bwMode="auto">
          <a:xfrm>
            <a:off x="4019583" y="4329033"/>
            <a:ext cx="7650278" cy="11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3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二、楚辞本就与</a:t>
            </a:r>
            <a:r>
              <a:rPr lang="en-US" altLang="zh-CN" sz="3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诗经</a:t>
            </a:r>
            <a:r>
              <a:rPr lang="en-US" altLang="zh-CN" sz="3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3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有直接联系</a:t>
            </a:r>
          </a:p>
          <a:p>
            <a:pPr lvl="0" algn="r">
              <a:lnSpc>
                <a:spcPct val="150000"/>
              </a:lnSpc>
              <a:defRPr/>
            </a:pP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墨迹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1119"/>
          <a:stretch>
            <a:fillRect/>
          </a:stretch>
        </p:blipFill>
        <p:spPr>
          <a:xfrm>
            <a:off x="-12700" y="-12700"/>
            <a:ext cx="2400300" cy="46344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351C3E7-78C0-06DE-B3FB-05201B7645F8}"/>
              </a:ext>
            </a:extLst>
          </p:cNvPr>
          <p:cNvSpPr txBox="1"/>
          <p:nvPr/>
        </p:nvSpPr>
        <p:spPr>
          <a:xfrm>
            <a:off x="4572000" y="708917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诗经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的承继关系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 b="13414"/>
          <a:stretch>
            <a:fillRect/>
          </a:stretch>
        </p:blipFill>
        <p:spPr>
          <a:xfrm flipH="1">
            <a:off x="-481570" y="552644"/>
            <a:ext cx="3467657" cy="2876356"/>
          </a:xfrm>
          <a:prstGeom prst="rect">
            <a:avLst/>
          </a:prstGeom>
        </p:spPr>
      </p:pic>
      <p:sp>
        <p:nvSpPr>
          <p:cNvPr id="11" name="文本框 49">
            <a:extLst>
              <a:ext uri="{FF2B5EF4-FFF2-40B4-BE49-F238E27FC236}">
                <a16:creationId xmlns:a16="http://schemas.microsoft.com/office/drawing/2014/main" id="{3916CA30-FFE2-CF52-2187-A8EA34219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925" y="552644"/>
            <a:ext cx="536886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3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一、楚辞亦受齐讽影响</a:t>
            </a:r>
            <a:endParaRPr lang="en-US" altLang="zh-CN" sz="3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3CAE5A-F56C-CD2D-7B15-C74303B3B857}"/>
              </a:ext>
            </a:extLst>
          </p:cNvPr>
          <p:cNvSpPr txBox="1"/>
          <p:nvPr/>
        </p:nvSpPr>
        <p:spPr>
          <a:xfrm>
            <a:off x="3123343" y="2136338"/>
            <a:ext cx="78905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诚然，齐讽可说是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的正统后继，但这不足以成为楚辞与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无关的论据，毕竟文脉变化是复杂的，同一世代的文体是相互影响的，如果称齐讽为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之“嫡子”，那楚辞仿佛“庶子”，其与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的关系只是被齐讽的光芒遮盖了而已。而且从另一角度，楚辞亦受齐讽影响。</a:t>
            </a:r>
            <a:b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屈原曾多次出使齐园，是时稷下学宫正盛行，在这样一种环境下，拥有文人敏感性的屈原不可能不受当地齐国特有文化氛围的影响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1151</Words>
  <Application>Microsoft Office PowerPoint</Application>
  <PresentationFormat>宽屏</PresentationFormat>
  <Paragraphs>55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华文楷体</vt:lpstr>
      <vt:lpstr>华文行楷</vt:lpstr>
      <vt:lpstr>楷体</vt:lpstr>
      <vt:lpstr>隶书</vt:lpstr>
      <vt:lpstr>文悦古典明朝体 (非商业使用) W5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2021-09-01T12:41:00Z</dcterms:created>
  <dcterms:modified xsi:type="dcterms:W3CDTF">2023-06-22T15:04:37Z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A8EA3C387A8C4343A17FFC6F203D7B1A</vt:lpwstr>
  </property>
  <property fmtid="{D5CDD505-2E9C-101B-9397-08002B2CF9AE}" pid="3" name="KSOProductBuildVer">
    <vt:lpwstr>2052-11.1.0.10700</vt:lpwstr>
  </property>
</Properties>
</file>